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/>
  <p:notesSz cx="5143500" cy="9144000"/>
  <p:custDataLst>
    <p:tags r:id="rId33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8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4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22.jpe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notesSlide" Target="../notesSlides/notesSlide2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5623" y="1730959"/>
            <a:ext cx="8773668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455" b="1" kern="0" spc="144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无尺度网络模型的探索与应用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524825" y="3268571"/>
            <a:ext cx="2094351" cy="375704"/>
          </a:xfrm>
          <a:custGeom>
            <a:avLst/>
            <a:gdLst/>
            <a:ahLst/>
            <a:cxnLst/>
            <a:rect l="l" t="t" r="r" b="b"/>
            <a:pathLst>
              <a:path w="2094351" h="375704">
                <a:moveTo>
                  <a:pt x="46963" y="0"/>
                </a:moveTo>
                <a:moveTo>
                  <a:pt x="46963" y="0"/>
                </a:moveTo>
                <a:lnTo>
                  <a:pt x="2047388" y="0"/>
                </a:lnTo>
                <a:quadBezTo>
                  <a:pt x="2094351" y="0"/>
                  <a:pt x="2094351" y="46963"/>
                </a:quadBezTo>
                <a:lnTo>
                  <a:pt x="2094351" y="328741"/>
                </a:lnTo>
                <a:quadBezTo>
                  <a:pt x="2094351" y="375704"/>
                  <a:pt x="2047388" y="375704"/>
                </a:quadBezTo>
                <a:lnTo>
                  <a:pt x="46963" y="375704"/>
                </a:lnTo>
                <a:quadBezTo>
                  <a:pt x="0" y="375704"/>
                  <a:pt x="0" y="328741"/>
                </a:quadBezTo>
                <a:lnTo>
                  <a:pt x="0" y="46963"/>
                </a:lnTo>
                <a:quadBezTo>
                  <a:pt x="0" y="0"/>
                  <a:pt x="46963" y="0"/>
                </a:quadBezTo>
                <a:close/>
              </a:path>
            </a:pathLst>
          </a:custGeom>
          <a:solidFill>
            <a:srgbClr val="9160E8"/>
          </a:solidFill>
        </p:spPr>
      </p:sp>
      <p:sp>
        <p:nvSpPr>
          <p:cNvPr id="4" name="Text 2"/>
          <p:cNvSpPr/>
          <p:nvPr/>
        </p:nvSpPr>
        <p:spPr>
          <a:xfrm>
            <a:off x="776326" y="2571750"/>
            <a:ext cx="7592012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5F59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揭示复杂互联世界的普适规律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3781958" y="3232404"/>
            <a:ext cx="1580083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9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汇报人: 讯飞智文</a:t>
            </a:r>
            <a:endParaRPr lang="en-US" sz="14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时间维度对于网络结构的影响</a:t>
            </a:r>
            <a:endParaRPr lang="en-US" sz="1440" dirty="0"/>
          </a:p>
        </p:txBody>
      </p:sp>
      <p:pic>
        <p:nvPicPr>
          <p:cNvPr id="3" name="Image 0" descr="https://sgw-dx.xf-yun.com/api/v1/sparkdesk/_1733364158200754d03c846b045edb4016e6dc6cb1f7c.jpg?authorization=c2ltcGxlLWp3dCBhaz1zcGFya2Rlc2s4MDAwMDAwMDAwMDE7ZXhwPTMzMTAxNjQxNTg7YWxnbz1obWFjLXNoYTI1NjtzaWc9SFNvL1lvdVZybVpsZy9kUEFMNmgvYmRvbmkvcmZMTDh6Q2tDT2h2Q2VjOD0=&amp;x_location=7YfmxI7B7uKO7jlRxIftd60Xg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6384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早期节点的优势积累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822960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在网络的生命周期中，早期加入的节点由于拥有更长的时间来建立连接，往往能够累积更多的链接，成为网络中的枢纽节点。</a:t>
            </a:r>
            <a:endParaRPr lang="en-US" sz="1440" dirty="0"/>
          </a:p>
        </p:txBody>
      </p:sp>
      <p:pic>
        <p:nvPicPr>
          <p:cNvPr id="6" name="Image 1" descr="https://sgw-dx.xf-yun.com/api/v1/sparkdesk/_17333641611765de216d905354cc88167450fef7db691.jpg?authorization=c2ltcGxlLWp3dCBhaz1zcGFya2Rlc2s4MDAwMDAwMDAwMDE7ZXhwPTMzMTAxNjQxNjE7YWxnbz1obWFjLXNoYTI1NjtzaWc9TWVxN1dGbHRFdjNsdHV4UGJvUTcwMlZqaHJ3eXZLMVV5TnU2MUJhdEhiaz0=&amp;x_location=7YfmxI7B7uKO7jlRxIftd60XgLD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28416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时间对新节点的挑战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3401568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对于后来加入网络的新节点而言，由于早期节点已经建立了强大的连接基础，它们面临着更大的挑战来获得足够的链接和影响力。</a:t>
            </a:r>
            <a:endParaRPr lang="en-US" sz="1440" dirty="0"/>
          </a:p>
        </p:txBody>
      </p:sp>
      <p:pic>
        <p:nvPicPr>
          <p:cNvPr id="9" name="Image 2" descr="https://sgw-dx.xf-yun.com/api/v1/sparkdesk/_1733364164148ba52590b5bfc4d3595161fa6a77a2994.jpg?authorization=c2ltcGxlLWp3dCBhaz1zcGFya2Rlc2s4MDAwMDAwMDAwMDE7ZXhwPTMzMTAxNjQxNjQ7YWxnbz1obWFjLXNoYTI1NjtzaWc9alF0cEl5UDVjK1c5NjAvbmxneFRFR0Q5WUJyMG0yckFzQ1A2aXNzMUxpST0=&amp;x_location=7YfmxI7B7uKO7jlRxIftd60XgLD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70448" y="2447488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网络结构的动态演化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5943600" y="2775208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随着时间的推移，网络不仅通过添加新节点增长，还可能经历内部链接的重连、删除等变化，这些动态过程共同塑造了网络的最终结构。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996" y="1402135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756860" y="2205990"/>
            <a:ext cx="7885770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偏好连接：让强者愈强</a:t>
            </a:r>
            <a:endParaRPr lang="en-US" sz="14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偏好连接原则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富者愈富现象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在网络中，高连接度的节点更易吸引新链接，形成“富者愈富”的效应。这种现象导致少数枢纽节点拥有大量链接，而大多数节点链接较少。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枢纽节点的形成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由于偏好连接的存在，一些节点能够迅速累积大量链接，成为网络中的枢纽节点。这些节点在信息传播和资源分配中扮演关键角色。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无尺度网络特性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无尺度网络中的节点度分布遵循幂律，即少数节点具有极高的连接度，而大多数节点连接度较低。这种特性使得网络对随机故障具有鲁棒性。</a:t>
            </a:r>
            <a:endParaRPr lang="en-US" sz="1440" dirty="0"/>
          </a:p>
        </p:txBody>
      </p:sp>
      <p:pic>
        <p:nvPicPr>
          <p:cNvPr id="10" name="图片 9" descr="shapeimage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1548765"/>
            <a:ext cx="2914650" cy="20453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枢纽节点的形成机制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12725" y="982154"/>
            <a:ext cx="4261104" cy="182880"/>
          </a:xfrm>
          <a:custGeom>
            <a:avLst/>
            <a:gdLst/>
            <a:ahLst/>
            <a:cxnLst/>
            <a:rect l="l" t="t" r="r" b="b"/>
            <a:pathLst>
              <a:path w="4261104" h="182880">
                <a:moveTo>
                  <a:pt x="0" y="0"/>
                </a:moveTo>
                <a:moveTo>
                  <a:pt x="0" y="0"/>
                </a:moveTo>
                <a:lnTo>
                  <a:pt x="4261104" y="0"/>
                </a:lnTo>
                <a:lnTo>
                  <a:pt x="4261104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084FF">
              <a:alpha val="50000"/>
            </a:srgbClr>
          </a:solidFill>
        </p:spPr>
      </p:sp>
      <p:sp>
        <p:nvSpPr>
          <p:cNvPr id="4" name="Shape 2"/>
          <p:cNvSpPr/>
          <p:nvPr/>
        </p:nvSpPr>
        <p:spPr>
          <a:xfrm>
            <a:off x="1682112" y="1165609"/>
            <a:ext cx="0" cy="567089"/>
          </a:xfrm>
          <a:custGeom>
            <a:avLst/>
            <a:gdLst/>
            <a:ahLst/>
            <a:cxnLst/>
            <a:rect l="l" t="t" r="r" b="b"/>
            <a:pathLst>
              <a:path h="567089">
                <a:moveTo>
                  <a:pt x="0" y="0"/>
                </a:moveTo>
                <a:moveTo>
                  <a:pt x="0" y="0"/>
                </a:moveTo>
                <a:lnTo>
                  <a:pt x="0" y="567089"/>
                </a:lnTo>
              </a:path>
            </a:pathLst>
          </a:custGeom>
          <a:noFill/>
          <a:ln w="38100">
            <a:solidFill>
              <a:srgbClr val="191063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303581" y="1930210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19106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84165" y="1648574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7" name="Text 5"/>
          <p:cNvSpPr/>
          <p:nvPr/>
        </p:nvSpPr>
        <p:spPr>
          <a:xfrm>
            <a:off x="1409546" y="1576338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66877" y="2115834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偏好连接的作用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66877" y="2455328"/>
            <a:ext cx="2430470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在网络中，新节点倾向于与已有高连接度的节点建立联系，这种“富者愈富”的偏好连接机制是枢纽节点形成的关键因素。</a:t>
            </a:r>
            <a:endParaRPr lang="en-US" sz="1440" dirty="0"/>
          </a:p>
        </p:txBody>
      </p:sp>
      <p:sp>
        <p:nvSpPr>
          <p:cNvPr id="10" name="Shape 8"/>
          <p:cNvSpPr/>
          <p:nvPr/>
        </p:nvSpPr>
        <p:spPr>
          <a:xfrm>
            <a:off x="4572000" y="1165034"/>
            <a:ext cx="0" cy="286867"/>
          </a:xfrm>
          <a:custGeom>
            <a:avLst/>
            <a:gdLst/>
            <a:ahLst/>
            <a:cxnLst/>
            <a:rect l="l" t="t" r="r" b="b"/>
            <a:pathLst>
              <a:path h="286867">
                <a:moveTo>
                  <a:pt x="0" y="0"/>
                </a:moveTo>
                <a:moveTo>
                  <a:pt x="0" y="0"/>
                </a:moveTo>
                <a:lnTo>
                  <a:pt x="0" y="286867"/>
                </a:lnTo>
              </a:path>
            </a:pathLst>
          </a:custGeom>
          <a:noFill/>
          <a:ln w="38100">
            <a:solidFill>
              <a:srgbClr val="191063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3193369" y="1649412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9160E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3774053" y="1367777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3" name="Text 11"/>
          <p:cNvSpPr/>
          <p:nvPr/>
        </p:nvSpPr>
        <p:spPr>
          <a:xfrm>
            <a:off x="4299434" y="1295540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356765" y="1835036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枢纽节点的角色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3356765" y="2174531"/>
            <a:ext cx="2430470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枢纽节点作为网络中的核心，不仅促进了信息的快速传播，还增强了网络的稳定性和抗干扰能力，对整个网络的功能至关重要。</a:t>
            </a:r>
            <a:endParaRPr lang="en-US" sz="1440" dirty="0"/>
          </a:p>
        </p:txBody>
      </p:sp>
      <p:sp>
        <p:nvSpPr>
          <p:cNvPr id="16" name="Shape 14"/>
          <p:cNvSpPr/>
          <p:nvPr/>
        </p:nvSpPr>
        <p:spPr>
          <a:xfrm>
            <a:off x="7461888" y="1165301"/>
            <a:ext cx="0" cy="567397"/>
          </a:xfrm>
          <a:custGeom>
            <a:avLst/>
            <a:gdLst/>
            <a:ahLst/>
            <a:cxnLst/>
            <a:rect l="l" t="t" r="r" b="b"/>
            <a:pathLst>
              <a:path h="567397">
                <a:moveTo>
                  <a:pt x="0" y="0"/>
                </a:moveTo>
                <a:moveTo>
                  <a:pt x="0" y="0"/>
                </a:moveTo>
                <a:lnTo>
                  <a:pt x="0" y="567397"/>
                </a:lnTo>
              </a:path>
            </a:pathLst>
          </a:custGeom>
          <a:noFill/>
          <a:ln w="38100">
            <a:solidFill>
              <a:srgbClr val="191063"/>
            </a:solidFill>
            <a:prstDash val="solid"/>
            <a:headEnd type="none"/>
            <a:tailEnd type="none"/>
          </a:ln>
        </p:spPr>
      </p:sp>
      <p:sp>
        <p:nvSpPr>
          <p:cNvPr id="17" name="Shape 15"/>
          <p:cNvSpPr/>
          <p:nvPr/>
        </p:nvSpPr>
        <p:spPr>
          <a:xfrm>
            <a:off x="6083503" y="1929754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191063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663941" y="1648574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9" name="Text 17"/>
          <p:cNvSpPr/>
          <p:nvPr/>
        </p:nvSpPr>
        <p:spPr>
          <a:xfrm>
            <a:off x="7189322" y="1576338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6246653" y="2115834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时间维度的影响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6246653" y="2455328"/>
            <a:ext cx="2430470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早期加入网络的节点因有更多时间积累链接而更易成为枢纽，显示了时间在网络演化和枢纽节点形成中的重要作用。</a:t>
            </a:r>
            <a:endParaRPr lang="en-US" sz="1440" dirty="0"/>
          </a:p>
        </p:txBody>
      </p:sp>
      <p:sp>
        <p:nvSpPr>
          <p:cNvPr id="22" name="Shape 20"/>
          <p:cNvSpPr/>
          <p:nvPr/>
        </p:nvSpPr>
        <p:spPr>
          <a:xfrm>
            <a:off x="4572000" y="982154"/>
            <a:ext cx="4261104" cy="182880"/>
          </a:xfrm>
          <a:custGeom>
            <a:avLst/>
            <a:gdLst/>
            <a:ahLst/>
            <a:cxnLst/>
            <a:rect l="l" t="t" r="r" b="b"/>
            <a:pathLst>
              <a:path w="4261104" h="182880">
                <a:moveTo>
                  <a:pt x="0" y="0"/>
                </a:moveTo>
                <a:moveTo>
                  <a:pt x="0" y="0"/>
                </a:moveTo>
                <a:lnTo>
                  <a:pt x="4261104" y="0"/>
                </a:lnTo>
                <a:lnTo>
                  <a:pt x="4261104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084FF">
              <a:alpha val="50000"/>
            </a:srgbClr>
          </a:solid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富者愈富效应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5510252" y="2264253"/>
            <a:ext cx="2689524" cy="445315"/>
          </a:xfrm>
          <a:custGeom>
            <a:avLst/>
            <a:gdLst/>
            <a:ahLst/>
            <a:cxnLst/>
            <a:rect l="l" t="t" r="r" b="b"/>
            <a:pathLst>
              <a:path w="2689524" h="445315">
                <a:moveTo>
                  <a:pt x="0" y="0"/>
                </a:moveTo>
                <a:moveTo>
                  <a:pt x="0" y="0"/>
                </a:moveTo>
                <a:lnTo>
                  <a:pt x="2689524" y="0"/>
                </a:lnTo>
                <a:lnTo>
                  <a:pt x="2689524" y="445315"/>
                </a:lnTo>
                <a:lnTo>
                  <a:pt x="0" y="445315"/>
                </a:lnTo>
                <a:close/>
              </a:path>
            </a:pathLst>
          </a:custGeom>
          <a:solidFill>
            <a:srgbClr val="5196FF"/>
          </a:solidFill>
        </p:spPr>
      </p:sp>
      <p:sp>
        <p:nvSpPr>
          <p:cNvPr id="4" name="Shape 2"/>
          <p:cNvSpPr/>
          <p:nvPr/>
        </p:nvSpPr>
        <p:spPr>
          <a:xfrm rot="-8100000">
            <a:off x="7748355" y="2055442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5196FF"/>
          </a:solidFill>
        </p:spPr>
      </p:sp>
      <p:sp>
        <p:nvSpPr>
          <p:cNvPr id="5" name="Shape 3"/>
          <p:cNvSpPr/>
          <p:nvPr/>
        </p:nvSpPr>
        <p:spPr>
          <a:xfrm>
            <a:off x="512622" y="1319563"/>
            <a:ext cx="7687154" cy="576734"/>
          </a:xfrm>
          <a:custGeom>
            <a:avLst/>
            <a:gdLst/>
            <a:ahLst/>
            <a:cxnLst/>
            <a:rect l="l" t="t" r="r" b="b"/>
            <a:pathLst>
              <a:path w="7687154" h="576734">
                <a:moveTo>
                  <a:pt x="0" y="0"/>
                </a:moveTo>
                <a:moveTo>
                  <a:pt x="0" y="0"/>
                </a:moveTo>
                <a:lnTo>
                  <a:pt x="7687154" y="0"/>
                </a:lnTo>
                <a:lnTo>
                  <a:pt x="7687154" y="576734"/>
                </a:lnTo>
                <a:lnTo>
                  <a:pt x="0" y="576734"/>
                </a:lnTo>
                <a:close/>
              </a:path>
            </a:pathLst>
          </a:custGeom>
          <a:solidFill>
            <a:srgbClr val="5196FF"/>
          </a:solidFill>
        </p:spPr>
      </p:sp>
      <p:sp>
        <p:nvSpPr>
          <p:cNvPr id="6" name="Shape 4"/>
          <p:cNvSpPr/>
          <p:nvPr/>
        </p:nvSpPr>
        <p:spPr>
          <a:xfrm rot="-8100000">
            <a:off x="7739211" y="124217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5196FF"/>
          </a:solidFill>
        </p:spPr>
      </p:sp>
      <p:sp>
        <p:nvSpPr>
          <p:cNvPr id="7" name="Shape 5"/>
          <p:cNvSpPr/>
          <p:nvPr/>
        </p:nvSpPr>
        <p:spPr>
          <a:xfrm rot="-8100000">
            <a:off x="7730067" y="1610126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8" name="Shape 6"/>
          <p:cNvSpPr/>
          <p:nvPr/>
        </p:nvSpPr>
        <p:spPr>
          <a:xfrm>
            <a:off x="521766" y="1903939"/>
            <a:ext cx="2511105" cy="1682799"/>
          </a:xfrm>
          <a:custGeom>
            <a:avLst/>
            <a:gdLst/>
            <a:ahLst/>
            <a:cxnLst/>
            <a:rect l="l" t="t" r="r" b="b"/>
            <a:pathLst>
              <a:path w="2511105" h="1682799">
                <a:moveTo>
                  <a:pt x="0" y="0"/>
                </a:moveTo>
                <a:moveTo>
                  <a:pt x="0" y="0"/>
                </a:moveTo>
                <a:lnTo>
                  <a:pt x="2511105" y="0"/>
                </a:lnTo>
                <a:lnTo>
                  <a:pt x="2511105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9160E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3030749" y="2264253"/>
            <a:ext cx="2488647" cy="1682799"/>
          </a:xfrm>
          <a:custGeom>
            <a:avLst/>
            <a:gdLst/>
            <a:ahLst/>
            <a:cxnLst/>
            <a:rect l="l" t="t" r="r" b="b"/>
            <a:pathLst>
              <a:path w="2488647" h="1682799">
                <a:moveTo>
                  <a:pt x="0" y="0"/>
                </a:moveTo>
                <a:moveTo>
                  <a:pt x="0" y="0"/>
                </a:moveTo>
                <a:lnTo>
                  <a:pt x="2488647" y="0"/>
                </a:lnTo>
                <a:lnTo>
                  <a:pt x="2488647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191063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519396" y="2709569"/>
            <a:ext cx="2591353" cy="1682799"/>
          </a:xfrm>
          <a:custGeom>
            <a:avLst/>
            <a:gdLst/>
            <a:ahLst/>
            <a:cxnLst/>
            <a:rect l="l" t="t" r="r" b="b"/>
            <a:pathLst>
              <a:path w="2591353" h="1682799">
                <a:moveTo>
                  <a:pt x="0" y="0"/>
                </a:moveTo>
                <a:moveTo>
                  <a:pt x="0" y="0"/>
                </a:moveTo>
                <a:lnTo>
                  <a:pt x="2591353" y="0"/>
                </a:lnTo>
                <a:lnTo>
                  <a:pt x="2591353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9160E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02401" y="1406762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富者愈富效应的定义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12622" y="1864695"/>
            <a:ext cx="2501961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富者愈富效应是指在网络中，已经拥有较多资源的节点更容易获得新的资源，这种现象在无尺度网络中尤为明显，体现了网络中的不平等性。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3017435" y="2264253"/>
            <a:ext cx="2501961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由于偏好连接的存在，一些节点能够迅速累积大量的链接，形成枢纽节点。这些节点在网络中扮演着关键角色，如信息传播的中心点。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5510252" y="2307233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网络演化的复杂性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5519396" y="2709569"/>
            <a:ext cx="2501961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网络不仅可以通过添加新节点来增长，还可以通过内部链接、重连以及删除节点或链接等方式演化。这些额外的因素使得网络结构更加多样化，并影响到网络的拓扑属性。</a:t>
            </a:r>
            <a:endParaRPr lang="en-US" sz="1440" dirty="0"/>
          </a:p>
        </p:txBody>
      </p:sp>
      <p:sp>
        <p:nvSpPr>
          <p:cNvPr id="16" name="Shape 14"/>
          <p:cNvSpPr/>
          <p:nvPr/>
        </p:nvSpPr>
        <p:spPr>
          <a:xfrm>
            <a:off x="3023727" y="1687519"/>
            <a:ext cx="5176049" cy="576734"/>
          </a:xfrm>
          <a:custGeom>
            <a:avLst/>
            <a:gdLst/>
            <a:ahLst/>
            <a:cxnLst/>
            <a:rect l="l" t="t" r="r" b="b"/>
            <a:pathLst>
              <a:path w="5176049" h="576734">
                <a:moveTo>
                  <a:pt x="0" y="0"/>
                </a:moveTo>
                <a:moveTo>
                  <a:pt x="0" y="0"/>
                </a:moveTo>
                <a:lnTo>
                  <a:pt x="5176049" y="0"/>
                </a:lnTo>
                <a:lnTo>
                  <a:pt x="5176049" y="576734"/>
                </a:lnTo>
                <a:lnTo>
                  <a:pt x="0" y="576734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7" name="Text 15"/>
          <p:cNvSpPr/>
          <p:nvPr/>
        </p:nvSpPr>
        <p:spPr>
          <a:xfrm>
            <a:off x="3014583" y="1774718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枢纽节点的形成</a:t>
            </a:r>
            <a:endParaRPr lang="en-US" sz="14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996" y="1402135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756860" y="2205990"/>
            <a:ext cx="7885770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无尺度模型的提出与发展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无尺度模型的基本原理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125591" y="164592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/>
        </p:nvSpPr>
        <p:spPr>
          <a:xfrm>
            <a:off x="5024592" y="2752344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>
          <a:xfrm>
            <a:off x="4118004" y="3799332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none"/>
            <a:tailEnd type="arrow"/>
          </a:ln>
        </p:spPr>
      </p:sp>
      <p:sp>
        <p:nvSpPr>
          <p:cNvPr id="6" name="Text 4"/>
          <p:cNvSpPr/>
          <p:nvPr/>
        </p:nvSpPr>
        <p:spPr>
          <a:xfrm>
            <a:off x="4287407" y="1280160"/>
            <a:ext cx="745435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287407" y="342900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278263" y="242316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890230" y="1280160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生长机制与偏好连接的结合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890230" y="1639519"/>
            <a:ext cx="3108960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无尺度模型的核心在于结合了网络的生长机制和节点间的偏好连接，即新节点倾向于连接到已有的、连接数较多的节点，从而形成枢纽节点。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5235854" y="2039112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幂律分布的形成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236250" y="2441448"/>
            <a:ext cx="3108960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在无尺度网络中，由于偏好连接的存在，少数节点会累积大量链接，导致网络的度分布呈现出幂律特性，即大多数节点连接较少，而少数节点连接极多。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890230" y="2761488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网络演化的复杂性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90230" y="3163824"/>
            <a:ext cx="3108960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无尺度网络不仅通过添加新节点增长，还可能通过内部链接、重连或删除节点等方式演化，这些因素共同作用使得网络结构更加多样化，影响其拓扑属性。</a:t>
            </a:r>
            <a:endParaRPr lang="en-US" sz="144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11" y="1182319"/>
            <a:ext cx="914400" cy="914400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11" y="2304288"/>
            <a:ext cx="914400" cy="914400"/>
          </a:xfrm>
          <a:prstGeom prst="rect">
            <a:avLst/>
          </a:prstGeom>
        </p:spPr>
      </p:pic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11" y="331012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度分布与幂律的关系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1112874" y="15547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84FF">
              <a:alpha val="40000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626569" y="1143296"/>
            <a:ext cx="972611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3945776" y="15547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84FF">
              <a:alpha val="40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3356765" y="1143296"/>
            <a:ext cx="972611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</a:t>
            </a:r>
            <a:r>
              <a:rPr lang="en-US" sz="432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6684075" y="15547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84FF">
              <a:alpha val="40000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6086961" y="1143296"/>
            <a:ext cx="972611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626569" y="1771850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幂律分布的定义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626569" y="2073602"/>
            <a:ext cx="2430470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幂律分布是一种概率分布，其中事件的规模与其出现的频率成反比。在网络中，这意味着少数节点拥有大量链接，而大多数节点只有少量链接。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356765" y="1771850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无尺度网络的特性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356765" y="2073602"/>
            <a:ext cx="2430470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无尺度网络是一种特殊的网络结构，其节点的度（即连接数）遵循幂律分布。这种特性使得网络对随机故障具有高度的鲁棒性，但对蓄意攻击则较为脆弱。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086961" y="1771850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度分布与网络演化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086961" y="2073602"/>
            <a:ext cx="2430470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度分布不仅反映了网络当前的结构状态，还揭示了网络演化的过程。通过分析度分布的变化，我们可以了解网络是如何随着时间增长和变化的。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网络演化的复杂性</a:t>
            </a:r>
            <a:endParaRPr lang="en-US" sz="1440" dirty="0"/>
          </a:p>
        </p:txBody>
      </p:sp>
      <p:pic>
        <p:nvPicPr>
          <p:cNvPr id="3" name="Image 0" descr="https://sgw-dx.xf-yun.com/api/v1/sparkdesk/_173336417484694915a40ec824bd4a9eb181041cdf7cb.jpg?authorization=c2ltcGxlLWp3dCBhaz1zcGFya2Rlc2s4MDAwMDAwMDAwMDE7ZXhwPTMzMTAxNjQxNzQ7YWxnbz1obWFjLXNoYTI1NjtzaWc9TFZ5dGc2SFpUTklYcEl6ZGFOeS8zMUNNdkluTVA4WEM1VTdCUWRuMWd5VT0=&amp;x_location=7YfmxI7B7uKO7jlRxIftd60Xg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网络增长的多样性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网络不仅通过添加新节点来增长，还包括内部链接、重连以及删除节点或链接等方式，这些因素共同作用使得网络结构更加多样化。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拓扑属性的影响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网络的演化过程受到多种因素的影响，包括节点的增加、连接的变化等，这些变化直接影响到网络的拓扑属性，进而影响网络的功能和效率。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复杂性与动态性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网络的演化是一个复杂的动态过程，涉及到节点的增长、连接的变化等多个方面，这种复杂性和动态性是理解网络结构和功能的关键。</a:t>
            </a:r>
            <a:endParaRPr lang="en-US" sz="14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996" y="1402135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756860" y="2205990"/>
            <a:ext cx="7885770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无尺度模型的意义与应用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792" y="0"/>
            <a:ext cx="4313208" cy="10881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750" b="1" dirty="0">
                <a:solidFill>
                  <a:srgbClr val="191063">
                    <a:alpha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822077" y="260616"/>
            <a:ext cx="1675953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1520202" y="1730378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引言：静态模型的局限性与复杂网络的特性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964957" y="1675514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5334968" y="1730378"/>
            <a:ext cx="3236855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生长机制：网络随时间扩展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784731" y="1684658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1520354" y="2358875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偏好连接：让强者愈强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965109" y="2304011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334846" y="2358875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无尺度模型的提出与发展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4784610" y="2313155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1520281" y="2987373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无尺度模型的意义与应用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965036" y="2932509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5334846" y="2987373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结语：探索后来者成功的可能性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784610" y="2941653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无尺度网络在多个领域的广泛适用性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801601" y="1138322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4" name="Shape 2"/>
          <p:cNvSpPr/>
          <p:nvPr/>
        </p:nvSpPr>
        <p:spPr>
          <a:xfrm>
            <a:off x="1330124" y="1132915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5" name="Shape 3"/>
          <p:cNvSpPr/>
          <p:nvPr/>
        </p:nvSpPr>
        <p:spPr>
          <a:xfrm>
            <a:off x="5495514" y="1529844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2206032" y="3066458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703661" y="1129178"/>
            <a:ext cx="688194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1330491" y="1187779"/>
            <a:ext cx="2944001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互联网的无尺度特性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1330491" y="1489531"/>
            <a:ext cx="294436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互联网作为全球最大的网络之一，其结构呈现出明显的无尺度特性。少数网站拥有极高的访问量和链接数，而大多数网站则相对较少，这反映了用户偏好连接热门内容的趋势。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495971" y="1584691"/>
            <a:ext cx="294436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社交网络中的枢纽节点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5495514" y="1886460"/>
            <a:ext cx="294436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在社交网络中，如Facebook或Twitter，某些用户因其影响力或知名度成为枢纽节点，吸引了大量关注和互动。这些枢纽节点的存在促进了信息的传播速度和范围。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2206075" y="3120882"/>
            <a:ext cx="2944001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生物代谢网络的复杂性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2206075" y="3422634"/>
            <a:ext cx="294436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生物体内的代谢网络也展现出无尺度性质，其中一些酶或反应路径扮演着关键角色，参与多种生化过程。这种结构有助于维持生命活动的高效运行。</a:t>
            </a:r>
            <a:endParaRPr lang="en-US" sz="1440" dirty="0"/>
          </a:p>
        </p:txBody>
      </p:sp>
      <p:sp>
        <p:nvSpPr>
          <p:cNvPr id="14" name="Shape 12"/>
          <p:cNvSpPr/>
          <p:nvPr/>
        </p:nvSpPr>
        <p:spPr>
          <a:xfrm>
            <a:off x="1677184" y="3071780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5" name="Text 13"/>
          <p:cNvSpPr/>
          <p:nvPr/>
        </p:nvSpPr>
        <p:spPr>
          <a:xfrm>
            <a:off x="1604032" y="3066373"/>
            <a:ext cx="650309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6" name="Shape 14"/>
          <p:cNvSpPr/>
          <p:nvPr/>
        </p:nvSpPr>
        <p:spPr>
          <a:xfrm>
            <a:off x="4966302" y="1535251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7" name="Text 15"/>
          <p:cNvSpPr/>
          <p:nvPr/>
        </p:nvSpPr>
        <p:spPr>
          <a:xfrm>
            <a:off x="4847430" y="1529844"/>
            <a:ext cx="739524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理解复杂互联世界的框架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886688"/>
            <a:ext cx="4523239" cy="405361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903148"/>
            <a:ext cx="4523239" cy="439854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9529"/>
            <a:ext cx="4523239" cy="452323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122902" y="1093989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无尺度模型的基本原理</a:t>
            </a:r>
            <a:endParaRPr lang="en-US" sz="1440" dirty="0"/>
          </a:p>
        </p:txBody>
      </p:sp>
      <p:sp>
        <p:nvSpPr>
          <p:cNvPr id="7" name="Text 2"/>
          <p:cNvSpPr/>
          <p:nvPr/>
        </p:nvSpPr>
        <p:spPr>
          <a:xfrm>
            <a:off x="4122902" y="1395741"/>
            <a:ext cx="4476025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无尺度模型结合生长机制和偏好连接两个核心概念，每次新增加一个节点时，它将与现有的某些节点建立连接，而选择哪个节点取决于该节点当前的连接数。</a:t>
            </a:r>
            <a:endParaRPr lang="en-US" sz="1440" dirty="0"/>
          </a:p>
        </p:txBody>
      </p:sp>
      <p:sp>
        <p:nvSpPr>
          <p:cNvPr id="8" name="Text 3"/>
          <p:cNvSpPr/>
          <p:nvPr/>
        </p:nvSpPr>
        <p:spPr>
          <a:xfrm>
            <a:off x="4122902" y="2258934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度分布与幂律的关系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4122902" y="2555200"/>
            <a:ext cx="4476025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在无尺度网络中，节点的度（即链接数）遵循幂律分布，而不是传统的钟形曲线。这意味着虽然大部分节点的度很低，但总有少数节点具有非常高的度，这就是所谓的无尺度特性。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4122115" y="3522635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网络演化的复杂性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122902" y="3824695"/>
            <a:ext cx="4476025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不仅可以通过添加新节点来增长，还可以通过内部链接（即已有节点之间的新连接）、重连（改变现有连接）、以及删除节点或链接等方式演化。这些额外的因素使得网络结构更加多样化，并影响到网络的拓扑属性。</a:t>
            </a:r>
            <a:endParaRPr lang="en-US" sz="1440" dirty="0"/>
          </a:p>
        </p:txBody>
      </p:sp>
      <p:sp>
        <p:nvSpPr>
          <p:cNvPr id="12" name="Shape 7"/>
          <p:cNvSpPr/>
          <p:nvPr/>
        </p:nvSpPr>
        <p:spPr>
          <a:xfrm>
            <a:off x="2673371" y="1805964"/>
            <a:ext cx="499914" cy="0"/>
          </a:xfrm>
          <a:custGeom>
            <a:avLst/>
            <a:gdLst/>
            <a:ahLst/>
            <a:cxnLst/>
            <a:rect l="l" t="t" r="r" b="b"/>
            <a:pathLst>
              <a:path w="499914">
                <a:moveTo>
                  <a:pt x="0" y="0"/>
                </a:moveTo>
                <a:moveTo>
                  <a:pt x="0" y="0"/>
                </a:moveTo>
                <a:lnTo>
                  <a:pt x="499914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none"/>
            <a:tailEnd type="arrow"/>
          </a:ln>
        </p:spPr>
      </p:sp>
      <p:sp>
        <p:nvSpPr>
          <p:cNvPr id="13" name="Shape 8"/>
          <p:cNvSpPr/>
          <p:nvPr/>
        </p:nvSpPr>
        <p:spPr>
          <a:xfrm>
            <a:off x="3162037" y="2856649"/>
            <a:ext cx="350493" cy="0"/>
          </a:xfrm>
          <a:custGeom>
            <a:avLst/>
            <a:gdLst/>
            <a:ahLst/>
            <a:cxnLst/>
            <a:rect l="l" t="t" r="r" b="b"/>
            <a:pathLst>
              <a:path w="350493">
                <a:moveTo>
                  <a:pt x="0" y="0"/>
                </a:moveTo>
                <a:moveTo>
                  <a:pt x="0" y="0"/>
                </a:moveTo>
                <a:lnTo>
                  <a:pt x="350493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none"/>
            <a:tailEnd type="arrow"/>
          </a:ln>
        </p:spPr>
      </p:sp>
      <p:sp>
        <p:nvSpPr>
          <p:cNvPr id="14" name="Shape 9"/>
          <p:cNvSpPr/>
          <p:nvPr/>
        </p:nvSpPr>
        <p:spPr>
          <a:xfrm>
            <a:off x="2804600" y="4003258"/>
            <a:ext cx="1103131" cy="0"/>
          </a:xfrm>
          <a:custGeom>
            <a:avLst/>
            <a:gdLst/>
            <a:ahLst/>
            <a:cxnLst/>
            <a:rect l="l" t="t" r="r" b="b"/>
            <a:pathLst>
              <a:path w="1103131">
                <a:moveTo>
                  <a:pt x="0" y="0"/>
                </a:moveTo>
                <a:moveTo>
                  <a:pt x="0" y="0"/>
                </a:moveTo>
                <a:lnTo>
                  <a:pt x="1103131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none"/>
            <a:tailEnd type="arrow"/>
          </a:ln>
        </p:spPr>
      </p:sp>
      <p:sp>
        <p:nvSpPr>
          <p:cNvPr id="15" name="Text 10"/>
          <p:cNvSpPr/>
          <p:nvPr/>
        </p:nvSpPr>
        <p:spPr>
          <a:xfrm>
            <a:off x="1838595" y="1558724"/>
            <a:ext cx="794446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1605529" y="2616316"/>
            <a:ext cx="1312181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1426313" y="3754199"/>
            <a:ext cx="1670613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对未来研究方向的影响</a:t>
            </a:r>
            <a:endParaRPr lang="en-US" sz="1440" dirty="0"/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455940" y="954523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节点老化与竞争关系</a:t>
            </a:r>
            <a:endParaRPr lang="en-US" sz="1440" dirty="0"/>
          </a:p>
        </p:txBody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3247889" y="1500390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探索将现实世界的更多细节纳入无尺度模型，如考虑节点的多种属性和行为模式，以构建更精确和实用的多维度网络模型。</a:t>
            </a:r>
            <a:endParaRPr lang="en-US" sz="1440" dirty="0"/>
          </a:p>
        </p:txBody>
      </p:sp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3247889" y="954523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多维度网络模型构建</a:t>
            </a:r>
            <a:endParaRPr lang="en-US" sz="144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6031158" y="1500390"/>
            <a:ext cx="265690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结合经济学、社会学等学科的理论和方法，研究网络科学中的新兴问题，推动跨学科融合创新，为解决复杂网络问题提供新思路。</a:t>
            </a:r>
            <a:endParaRPr lang="en-US" sz="1440" dirty="0"/>
          </a:p>
        </p:txBody>
      </p:sp>
      <p:pic>
        <p:nvPicPr>
          <p:cNvPr id="9" name="Image 2" descr="https://sgw-dx.xf-yun.com/api/v1/sparkdesk/_173336418869993ae0e7144794d069b3ca00ec501266b.jpg?authorization=c2ltcGxlLWp3dCBhaz1zcGFya2Rlc2s4MDAwMDAwMDAwMDE7ZXhwPTMzMTAxNjQxODg7YWxnbz1obWFjLXNoYTI1NjtzaWc9U2tRekhHT2ZJcEVyQW5mMjl1eXZmakF6TW5Ta1RJOGY3TktCSDg0SUpUUT0=&amp;x_location=7YfmxI7B7uKO7jlRxIftd60XgLD=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54" r="154"/>
          <a:stretch>
            <a:fillRect/>
          </a:stretch>
        </p:blipFill>
        <p:spPr>
          <a:xfrm>
            <a:off x="6101539" y="2984626"/>
            <a:ext cx="2516140" cy="1415329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6031158" y="954523"/>
            <a:ext cx="2656902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跨学科融合创新</a:t>
            </a:r>
            <a:endParaRPr lang="en-US" sz="1440" dirty="0"/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455940" y="1500390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研究网络中节点的老化过程及其对网络结构的影响，以及节点间的竞争关系如何影响网络的演化，为理解复杂网络提供新的视角。</a:t>
            </a:r>
            <a:endParaRPr lang="en-US" sz="1440" dirty="0"/>
          </a:p>
        </p:txBody>
      </p:sp>
      <p:pic>
        <p:nvPicPr>
          <p:cNvPr id="12" name="图片 11" descr="Flattened-Multidimensional-Network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9325" y="2637155"/>
            <a:ext cx="2018030" cy="2018030"/>
          </a:xfrm>
          <a:prstGeom prst="rect">
            <a:avLst/>
          </a:prstGeom>
        </p:spPr>
      </p:pic>
      <p:pic>
        <p:nvPicPr>
          <p:cNvPr id="13" name="图片 12" descr="屏幕截图 2024-10-18 173838"/>
          <p:cNvPicPr>
            <a:picLocks noChangeAspect="1"/>
          </p:cNvPicPr>
          <p:nvPr/>
        </p:nvPicPr>
        <p:blipFill>
          <a:blip r:embed="rId11"/>
          <a:srcRect t="32350" r="-3686"/>
          <a:stretch>
            <a:fillRect/>
          </a:stretch>
        </p:blipFill>
        <p:spPr>
          <a:xfrm>
            <a:off x="667385" y="2835910"/>
            <a:ext cx="2192020" cy="16567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996" y="1402135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756860" y="2205990"/>
            <a:ext cx="7885770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结语：探索后来者成功的可能性</a:t>
            </a:r>
            <a:endParaRPr lang="en-US" sz="14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在已有优势结构下新兴节点或实体的机会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931010" y="2447708"/>
            <a:ext cx="2356811" cy="0"/>
          </a:xfrm>
          <a:custGeom>
            <a:avLst/>
            <a:gdLst/>
            <a:ahLst/>
            <a:cxnLst/>
            <a:rect l="l" t="t" r="r" b="b"/>
            <a:pathLst>
              <a:path w="2356811">
                <a:moveTo>
                  <a:pt x="2356811" y="0"/>
                </a:moveTo>
                <a:moveTo>
                  <a:pt x="2356811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arrow"/>
            <a:tailEnd type="arrow"/>
          </a:ln>
        </p:spPr>
      </p:sp>
      <p:sp>
        <p:nvSpPr>
          <p:cNvPr id="4" name="Shape 2"/>
          <p:cNvSpPr/>
          <p:nvPr/>
        </p:nvSpPr>
        <p:spPr>
          <a:xfrm>
            <a:off x="637864" y="1138754"/>
            <a:ext cx="374579" cy="770562"/>
          </a:xfrm>
          <a:custGeom>
            <a:avLst/>
            <a:gdLst/>
            <a:ahLst/>
            <a:cxnLst/>
            <a:rect l="l" t="t" r="r" b="b"/>
            <a:pathLst>
              <a:path w="374579" h="770562">
                <a:moveTo>
                  <a:pt x="187289" y="0"/>
                </a:moveTo>
                <a:moveTo>
                  <a:pt x="187289" y="0"/>
                </a:moveTo>
                <a:lnTo>
                  <a:pt x="187289" y="0"/>
                </a:lnTo>
                <a:quadBezTo>
                  <a:pt x="374579" y="0"/>
                  <a:pt x="374579" y="187289"/>
                </a:quadBezTo>
                <a:lnTo>
                  <a:pt x="374579" y="583272"/>
                </a:lnTo>
                <a:quadBezTo>
                  <a:pt x="374579" y="770562"/>
                  <a:pt x="187289" y="770562"/>
                </a:quadBezTo>
                <a:lnTo>
                  <a:pt x="187289" y="770562"/>
                </a:lnTo>
                <a:quadBezTo>
                  <a:pt x="0" y="770562"/>
                  <a:pt x="0" y="583272"/>
                </a:quadBezTo>
                <a:lnTo>
                  <a:pt x="0" y="187289"/>
                </a:lnTo>
                <a:quadBezTo>
                  <a:pt x="0" y="0"/>
                  <a:pt x="187289" y="0"/>
                </a:quadBezTo>
                <a:close/>
              </a:path>
            </a:pathLst>
          </a:custGeom>
          <a:solidFill>
            <a:srgbClr val="0084FF">
              <a:alpha val="50000"/>
            </a:srgbClr>
          </a:solidFill>
        </p:spPr>
      </p:sp>
      <p:sp>
        <p:nvSpPr>
          <p:cNvPr id="5" name="Shape 3"/>
          <p:cNvSpPr/>
          <p:nvPr/>
        </p:nvSpPr>
        <p:spPr>
          <a:xfrm>
            <a:off x="627162" y="1138754"/>
            <a:ext cx="395983" cy="395983"/>
          </a:xfrm>
          <a:custGeom>
            <a:avLst/>
            <a:gdLst/>
            <a:ahLst/>
            <a:cxnLst/>
            <a:rect l="l" t="t" r="r" b="b"/>
            <a:pathLst>
              <a:path w="395983" h="395983">
                <a:moveTo>
                  <a:pt x="197992" y="0"/>
                </a:moveTo>
                <a:moveTo>
                  <a:pt x="197992" y="0"/>
                </a:moveTo>
                <a:cubicBezTo>
                  <a:pt x="307266" y="0"/>
                  <a:pt x="395983" y="88717"/>
                  <a:pt x="395983" y="197992"/>
                </a:cubicBezTo>
                <a:cubicBezTo>
                  <a:pt x="395983" y="307266"/>
                  <a:pt x="307266" y="395983"/>
                  <a:pt x="197992" y="395983"/>
                </a:cubicBezTo>
                <a:cubicBezTo>
                  <a:pt x="88717" y="395983"/>
                  <a:pt x="0" y="307266"/>
                  <a:pt x="0" y="197992"/>
                </a:cubicBezTo>
                <a:cubicBezTo>
                  <a:pt x="0" y="88717"/>
                  <a:pt x="88717" y="0"/>
                  <a:pt x="197992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Text 4"/>
          <p:cNvSpPr/>
          <p:nvPr/>
        </p:nvSpPr>
        <p:spPr>
          <a:xfrm>
            <a:off x="537280" y="1093034"/>
            <a:ext cx="543006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2651634" y="2666540"/>
            <a:ext cx="374579" cy="770562"/>
          </a:xfrm>
          <a:custGeom>
            <a:avLst/>
            <a:gdLst/>
            <a:ahLst/>
            <a:cxnLst/>
            <a:rect l="l" t="t" r="r" b="b"/>
            <a:pathLst>
              <a:path w="374579" h="770562">
                <a:moveTo>
                  <a:pt x="187289" y="0"/>
                </a:moveTo>
                <a:moveTo>
                  <a:pt x="187289" y="0"/>
                </a:moveTo>
                <a:lnTo>
                  <a:pt x="187289" y="0"/>
                </a:lnTo>
                <a:quadBezTo>
                  <a:pt x="374579" y="0"/>
                  <a:pt x="374579" y="187289"/>
                </a:quadBezTo>
                <a:lnTo>
                  <a:pt x="374579" y="583272"/>
                </a:lnTo>
                <a:quadBezTo>
                  <a:pt x="374579" y="770562"/>
                  <a:pt x="187289" y="770562"/>
                </a:quadBezTo>
                <a:lnTo>
                  <a:pt x="187289" y="770562"/>
                </a:lnTo>
                <a:quadBezTo>
                  <a:pt x="0" y="770562"/>
                  <a:pt x="0" y="583272"/>
                </a:quadBezTo>
                <a:lnTo>
                  <a:pt x="0" y="187289"/>
                </a:lnTo>
                <a:quadBezTo>
                  <a:pt x="0" y="0"/>
                  <a:pt x="187289" y="0"/>
                </a:quadBezTo>
                <a:close/>
              </a:path>
            </a:pathLst>
          </a:custGeom>
          <a:solidFill>
            <a:srgbClr val="0084FF">
              <a:alpha val="50000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2640931" y="2666540"/>
            <a:ext cx="395983" cy="395983"/>
          </a:xfrm>
          <a:custGeom>
            <a:avLst/>
            <a:gdLst/>
            <a:ahLst/>
            <a:cxnLst/>
            <a:rect l="l" t="t" r="r" b="b"/>
            <a:pathLst>
              <a:path w="395983" h="395983">
                <a:moveTo>
                  <a:pt x="197992" y="0"/>
                </a:moveTo>
                <a:moveTo>
                  <a:pt x="197992" y="0"/>
                </a:moveTo>
                <a:cubicBezTo>
                  <a:pt x="307266" y="0"/>
                  <a:pt x="395983" y="88717"/>
                  <a:pt x="395983" y="197992"/>
                </a:cubicBezTo>
                <a:cubicBezTo>
                  <a:pt x="395983" y="307266"/>
                  <a:pt x="307266" y="395983"/>
                  <a:pt x="197992" y="395983"/>
                </a:cubicBezTo>
                <a:cubicBezTo>
                  <a:pt x="88717" y="395983"/>
                  <a:pt x="0" y="307266"/>
                  <a:pt x="0" y="197992"/>
                </a:cubicBezTo>
                <a:cubicBezTo>
                  <a:pt x="0" y="88717"/>
                  <a:pt x="88717" y="0"/>
                  <a:pt x="197992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9" name="Text 7"/>
          <p:cNvSpPr/>
          <p:nvPr/>
        </p:nvSpPr>
        <p:spPr>
          <a:xfrm>
            <a:off x="2552583" y="2620820"/>
            <a:ext cx="566988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Shape 8"/>
          <p:cNvSpPr/>
          <p:nvPr/>
        </p:nvSpPr>
        <p:spPr>
          <a:xfrm>
            <a:off x="4767525" y="1144931"/>
            <a:ext cx="374579" cy="770562"/>
          </a:xfrm>
          <a:custGeom>
            <a:avLst/>
            <a:gdLst/>
            <a:ahLst/>
            <a:cxnLst/>
            <a:rect l="l" t="t" r="r" b="b"/>
            <a:pathLst>
              <a:path w="374579" h="770562">
                <a:moveTo>
                  <a:pt x="187289" y="0"/>
                </a:moveTo>
                <a:moveTo>
                  <a:pt x="187289" y="0"/>
                </a:moveTo>
                <a:lnTo>
                  <a:pt x="187289" y="0"/>
                </a:lnTo>
                <a:quadBezTo>
                  <a:pt x="374579" y="0"/>
                  <a:pt x="374579" y="187289"/>
                </a:quadBezTo>
                <a:lnTo>
                  <a:pt x="374579" y="583272"/>
                </a:lnTo>
                <a:quadBezTo>
                  <a:pt x="374579" y="770562"/>
                  <a:pt x="187289" y="770562"/>
                </a:quadBezTo>
                <a:lnTo>
                  <a:pt x="187289" y="770562"/>
                </a:lnTo>
                <a:quadBezTo>
                  <a:pt x="0" y="770562"/>
                  <a:pt x="0" y="583272"/>
                </a:quadBezTo>
                <a:lnTo>
                  <a:pt x="0" y="187289"/>
                </a:lnTo>
                <a:quadBezTo>
                  <a:pt x="0" y="0"/>
                  <a:pt x="187289" y="0"/>
                </a:quadBezTo>
                <a:close/>
              </a:path>
            </a:pathLst>
          </a:custGeom>
          <a:solidFill>
            <a:srgbClr val="0084FF">
              <a:alpha val="50000"/>
            </a:srgbClr>
          </a:solidFill>
        </p:spPr>
      </p:sp>
      <p:sp>
        <p:nvSpPr>
          <p:cNvPr id="11" name="Shape 9"/>
          <p:cNvSpPr/>
          <p:nvPr/>
        </p:nvSpPr>
        <p:spPr>
          <a:xfrm>
            <a:off x="4756823" y="1144931"/>
            <a:ext cx="395983" cy="395983"/>
          </a:xfrm>
          <a:custGeom>
            <a:avLst/>
            <a:gdLst/>
            <a:ahLst/>
            <a:cxnLst/>
            <a:rect l="l" t="t" r="r" b="b"/>
            <a:pathLst>
              <a:path w="395983" h="395983">
                <a:moveTo>
                  <a:pt x="197992" y="0"/>
                </a:moveTo>
                <a:moveTo>
                  <a:pt x="197992" y="0"/>
                </a:moveTo>
                <a:cubicBezTo>
                  <a:pt x="307266" y="0"/>
                  <a:pt x="395983" y="88717"/>
                  <a:pt x="395983" y="197992"/>
                </a:cubicBezTo>
                <a:cubicBezTo>
                  <a:pt x="395983" y="307266"/>
                  <a:pt x="307266" y="395983"/>
                  <a:pt x="197992" y="395983"/>
                </a:cubicBezTo>
                <a:cubicBezTo>
                  <a:pt x="88717" y="395983"/>
                  <a:pt x="0" y="307266"/>
                  <a:pt x="0" y="197992"/>
                </a:cubicBezTo>
                <a:cubicBezTo>
                  <a:pt x="0" y="88717"/>
                  <a:pt x="88717" y="0"/>
                  <a:pt x="197992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2" name="Text 10"/>
          <p:cNvSpPr/>
          <p:nvPr/>
        </p:nvSpPr>
        <p:spPr>
          <a:xfrm>
            <a:off x="4659330" y="1093034"/>
            <a:ext cx="59096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3" name="Shape 11"/>
          <p:cNvSpPr/>
          <p:nvPr/>
        </p:nvSpPr>
        <p:spPr>
          <a:xfrm>
            <a:off x="3299836" y="2447708"/>
            <a:ext cx="2356811" cy="0"/>
          </a:xfrm>
          <a:custGeom>
            <a:avLst/>
            <a:gdLst/>
            <a:ahLst/>
            <a:cxnLst/>
            <a:rect l="l" t="t" r="r" b="b"/>
            <a:pathLst>
              <a:path w="2356811">
                <a:moveTo>
                  <a:pt x="2356811" y="0"/>
                </a:moveTo>
                <a:moveTo>
                  <a:pt x="2356811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arrow"/>
            <a:tailEnd type="arrow"/>
          </a:ln>
        </p:spPr>
      </p:sp>
      <p:sp>
        <p:nvSpPr>
          <p:cNvPr id="14" name="Shape 12"/>
          <p:cNvSpPr/>
          <p:nvPr/>
        </p:nvSpPr>
        <p:spPr>
          <a:xfrm>
            <a:off x="5656511" y="2447708"/>
            <a:ext cx="2356811" cy="0"/>
          </a:xfrm>
          <a:custGeom>
            <a:avLst/>
            <a:gdLst/>
            <a:ahLst/>
            <a:cxnLst/>
            <a:rect l="l" t="t" r="r" b="b"/>
            <a:pathLst>
              <a:path w="2356811">
                <a:moveTo>
                  <a:pt x="2356811" y="0"/>
                </a:moveTo>
                <a:moveTo>
                  <a:pt x="2356811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arrow"/>
            <a:tailEnd type="arrow"/>
          </a:ln>
        </p:spPr>
      </p:sp>
      <p:sp>
        <p:nvSpPr>
          <p:cNvPr id="15" name="Text 13"/>
          <p:cNvSpPr/>
          <p:nvPr/>
        </p:nvSpPr>
        <p:spPr>
          <a:xfrm>
            <a:off x="1132554" y="966385"/>
            <a:ext cx="329184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创新性产品或服务的崛起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1132554" y="1313239"/>
            <a:ext cx="3291840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在已有优势结构下，新兴节点通过推出具有创新性的产品或服务，能够迅速吸引大量关注和链接，从而有机会成为新的枢纽节点。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3196290" y="2539757"/>
            <a:ext cx="3291765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专注于特定细分市场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3196215" y="2886683"/>
            <a:ext cx="3291840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新兴实体可以通过专注于特定的细分市场，提供独特的价值和服务，从而在竞争激烈的网络中找到自己的位置，逐步积累连接度。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5314241" y="966385"/>
            <a:ext cx="3292479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利用不同策略寻找机会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5314880" y="1313239"/>
            <a:ext cx="3291840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新兴节点可以利用不同的策略，如合作、联盟或差异化竞争，来克服已有优势结构的障碍，找到适合自己的发展路径，实现成功。</a:t>
            </a:r>
            <a:endParaRPr lang="en-US" sz="14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跨学科思考的重要性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 rot="2700000">
            <a:off x="844660" y="2788678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196FF">
              <a:alpha val="50000"/>
            </a:srgbClr>
          </a:solidFill>
        </p:spPr>
      </p:sp>
      <p:sp>
        <p:nvSpPr>
          <p:cNvPr id="4" name="Shape 2"/>
          <p:cNvSpPr/>
          <p:nvPr/>
        </p:nvSpPr>
        <p:spPr>
          <a:xfrm rot="2700000">
            <a:off x="844660" y="1753483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196FF">
              <a:alpha val="50000"/>
            </a:srgbClr>
          </a:solidFill>
        </p:spPr>
      </p:sp>
      <p:sp>
        <p:nvSpPr>
          <p:cNvPr id="5" name="Shape 3"/>
          <p:cNvSpPr/>
          <p:nvPr/>
        </p:nvSpPr>
        <p:spPr>
          <a:xfrm rot="2700000">
            <a:off x="844660" y="229007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Shape 4"/>
          <p:cNvSpPr/>
          <p:nvPr/>
        </p:nvSpPr>
        <p:spPr>
          <a:xfrm rot="2700000">
            <a:off x="844660" y="331991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7" name="Shape 5"/>
          <p:cNvSpPr/>
          <p:nvPr/>
        </p:nvSpPr>
        <p:spPr>
          <a:xfrm rot="2700000">
            <a:off x="844660" y="121679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8" name="Text 6"/>
          <p:cNvSpPr/>
          <p:nvPr/>
        </p:nvSpPr>
        <p:spPr>
          <a:xfrm>
            <a:off x="786369" y="2290075"/>
            <a:ext cx="683510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786369" y="3319915"/>
            <a:ext cx="683510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786369" y="1216795"/>
            <a:ext cx="683510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1377951" y="1108896"/>
            <a:ext cx="7030578" cy="822960"/>
          </a:xfrm>
          <a:custGeom>
            <a:avLst/>
            <a:gdLst/>
            <a:ahLst/>
            <a:cxnLst/>
            <a:rect l="l" t="t" r="r" b="b"/>
            <a:pathLst>
              <a:path w="7030578" h="82296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19106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29002" y="1296348"/>
            <a:ext cx="237744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经济学视角下的网络增长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3906614" y="1099752"/>
            <a:ext cx="4501915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从经济学角度分析，网络的增长不仅依赖于技术的进步，还受到市场需求、资源分配等经济因素的影响。理解这些因素有助于揭示网络发展的经济动因。</a:t>
            </a:r>
            <a:endParaRPr lang="en-US" sz="1440" dirty="0"/>
          </a:p>
        </p:txBody>
      </p:sp>
      <p:sp>
        <p:nvSpPr>
          <p:cNvPr id="14" name="Shape 12"/>
          <p:cNvSpPr/>
          <p:nvPr/>
        </p:nvSpPr>
        <p:spPr>
          <a:xfrm>
            <a:off x="1377951" y="2181487"/>
            <a:ext cx="7038804" cy="822960"/>
          </a:xfrm>
          <a:custGeom>
            <a:avLst/>
            <a:gdLst/>
            <a:ahLst/>
            <a:cxnLst/>
            <a:rect l="l" t="t" r="r" b="b"/>
            <a:pathLst>
              <a:path w="7038804" h="822960">
                <a:moveTo>
                  <a:pt x="102870" y="0"/>
                </a:moveTo>
                <a:moveTo>
                  <a:pt x="102870" y="0"/>
                </a:moveTo>
                <a:lnTo>
                  <a:pt x="6935934" y="0"/>
                </a:lnTo>
                <a:quadBezTo>
                  <a:pt x="7038804" y="0"/>
                  <a:pt x="7038804" y="102870"/>
                </a:quadBezTo>
                <a:lnTo>
                  <a:pt x="7038804" y="720090"/>
                </a:lnTo>
                <a:quadBezTo>
                  <a:pt x="7038804" y="822960"/>
                  <a:pt x="6935934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191063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1377951" y="3212016"/>
            <a:ext cx="7030578" cy="822960"/>
          </a:xfrm>
          <a:custGeom>
            <a:avLst/>
            <a:gdLst/>
            <a:ahLst/>
            <a:cxnLst/>
            <a:rect l="l" t="t" r="r" b="b"/>
            <a:pathLst>
              <a:path w="7030578" h="82296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191063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529002" y="2368939"/>
            <a:ext cx="237744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社会学对网络结构的影响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3906614" y="2172343"/>
            <a:ext cx="4501915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社会学家研究个体行为如何影响网络结构的形成和演化，包括人际关系、群体动态等因素。这有助于我们理解网络中的社会互动模式及其对整体结构的作用。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529174" y="3399468"/>
            <a:ext cx="237744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跨学科合作促进创新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3908443" y="3202872"/>
            <a:ext cx="4500086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通过结合不同学科的理论和方法，如物理学的网络理论与计算机科学的算法设计，可以开发出新的模型和工具来分析和优化复杂网络系统。</a:t>
            </a:r>
            <a:endParaRPr lang="en-US" sz="14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572" y="2248047"/>
            <a:ext cx="4313208" cy="10881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750" b="1" dirty="0">
                <a:solidFill>
                  <a:srgbClr val="191063">
                    <a:alpha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THANKS！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1018572" y="2115459"/>
            <a:ext cx="3275888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89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感谢观看！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996" y="1402135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756860" y="2205990"/>
            <a:ext cx="7885770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引言：静态模型的局限性与复杂网络的特性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经典网络模型（静态、随机）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786384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埃尔德什-莱利模型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822960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埃尔德什-莱利模型是一种经典的网络模型，假设所有节点从一开始就存在，并且在网络生命周期内保持数量不变。这种模型生成的网络是静态的，即其结构在时间上是固定的。</a:t>
            </a:r>
            <a:endParaRPr lang="en-US" sz="1440" dirty="0"/>
          </a:p>
        </p:txBody>
      </p:sp>
      <p:sp>
        <p:nvSpPr>
          <p:cNvPr id="7" name="Text 3"/>
          <p:cNvSpPr/>
          <p:nvPr/>
        </p:nvSpPr>
        <p:spPr>
          <a:xfrm>
            <a:off x="3328416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随机网络模型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3401568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随机网络模型是另一种经典网络模型，它假设每个节点被连接的概率相等。这种模型生成的网络是随机的，即其结构在时间上是变化的。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5870448" y="2447488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静态与随机网络的区别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5943600" y="2775208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静态网络和随机网络的主要区别在于，静态网络的结构在时间上是固定的，而随机网络的结构在时间上是变化的。这两种模型都有其适用的场景和局限性。</a:t>
            </a:r>
            <a:endParaRPr lang="en-US" sz="1440" dirty="0"/>
          </a:p>
        </p:txBody>
      </p:sp>
      <p:pic>
        <p:nvPicPr>
          <p:cNvPr id="13" name="图片 12" descr="random_networ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899795"/>
            <a:ext cx="2062480" cy="1547495"/>
          </a:xfrm>
          <a:prstGeom prst="rect">
            <a:avLst/>
          </a:prstGeom>
        </p:spPr>
      </p:pic>
      <p:pic>
        <p:nvPicPr>
          <p:cNvPr id="14" name="图片 13" descr="The-random-network-Erdos-Renyi-model-examined-consists-of-100-nodes-and-was-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0" y="899795"/>
            <a:ext cx="2143760" cy="1533525"/>
          </a:xfrm>
          <a:prstGeom prst="rect">
            <a:avLst/>
          </a:prstGeom>
        </p:spPr>
      </p:pic>
      <p:pic>
        <p:nvPicPr>
          <p:cNvPr id="15" name="图片 14" descr="images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270" y="961390"/>
            <a:ext cx="287274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真实网络的动态性质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网络的动态增长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真实世界的网络，如万维网和社交网络，不是静态不变的，而是随着时间逐渐增长。这种增长体现在新节点的加入以及现有节点间连接的增加上。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结构随时间演变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网络的结构会随着时间的推移而发生变化。早期加入的节点由于积累更多链接，往往成为枢纽节点，而后来者则面临更大的挑战来获得链接。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偏好连接的影响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在网络中，新节点倾向于与已有较多链接的节点建立连接，这种现象称为偏好连接。它加剧了网络中的不平等性，使得少数节点成为信息传播的关键中心。</a:t>
            </a:r>
            <a:endParaRPr lang="en-US" sz="1440" dirty="0"/>
          </a:p>
        </p:txBody>
      </p:sp>
      <p:pic>
        <p:nvPicPr>
          <p:cNvPr id="11" name="图片 10" descr="屏幕截图 2024-10-18 1738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1163955"/>
            <a:ext cx="2719070" cy="29489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幂律分布及其在网络研究中的意义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125591" y="164592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/>
        </p:nvSpPr>
        <p:spPr>
          <a:xfrm>
            <a:off x="5024592" y="2752344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>
          <a:xfrm>
            <a:off x="4118004" y="3799332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91063"/>
            </a:solidFill>
            <a:prstDash val="solid"/>
            <a:headEnd type="none"/>
            <a:tailEnd type="arrow"/>
          </a:ln>
        </p:spPr>
      </p:sp>
      <p:sp>
        <p:nvSpPr>
          <p:cNvPr id="6" name="Text 4"/>
          <p:cNvSpPr/>
          <p:nvPr/>
        </p:nvSpPr>
        <p:spPr>
          <a:xfrm>
            <a:off x="4287407" y="1280160"/>
            <a:ext cx="745435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287407" y="342900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278263" y="242316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890230" y="1280160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幂律分布的定义与特性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890230" y="1639519"/>
            <a:ext cx="3108960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幂律分布是一种概率分布，其中少量节点拥有大量的链接，而大多数节点只有很少的链接。这种分布形式揭示了网络中存在的不平等性，对于理解网络结构和功能至关重要。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5235854" y="2039112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幂律分布与网络结构的关系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236250" y="2441448"/>
            <a:ext cx="3108960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在无尺度网络中，节点的度（即链接数）遵循幂律分布，而不是传统的钟形曲线。这意味着虽然大部分节点的度很低，但总有少数节点具有非常高的度，这就是所谓的无尺度特性。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890230" y="2761488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幂律分布在网络研究中的应用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90230" y="3163824"/>
            <a:ext cx="3108960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幂律分布在网络研究中具有重要意义，它为解释和预测复杂系统的结构提供了理论基础。通过识别并模拟生长机制和偏好连接，我们可以更好地理解各种复杂互联世界中的模式和趋势。</a:t>
            </a:r>
            <a:endParaRPr lang="en-US" sz="144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11" y="1182319"/>
            <a:ext cx="914400" cy="914400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11" y="2304288"/>
            <a:ext cx="914400" cy="914400"/>
          </a:xfrm>
          <a:prstGeom prst="rect">
            <a:avLst/>
          </a:prstGeom>
        </p:spPr>
      </p:pic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11" y="331012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996" y="1402135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756860" y="2205990"/>
            <a:ext cx="7885770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生长机制：网络随时间扩展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网络的增长过程</a:t>
            </a:r>
            <a:endParaRPr lang="en-US" sz="1440" dirty="0"/>
          </a:p>
        </p:txBody>
      </p:sp>
      <p:pic>
        <p:nvPicPr>
          <p:cNvPr id="3" name="Image 0" descr="https://sgw-dx.xf-yun.com/api/v1/sparkdesk/_17333641556973676e1824c064129bf39e4ece6eb44b1.jpg?authorization=c2ltcGxlLWp3dCBhaz1zcGFya2Rlc2s4MDAwMDAwMDAwMDE7ZXhwPTMzMTAxNjQxNTU7YWxnbz1obWFjLXNoYTI1NjtzaWc9RzFsNk1Fck1ocUttU1ozaUNBV2EvbGFVdmltR1gwTGlRK0VJRkE5V1lvOD0=&amp;x_location=7YfmxI7B7uKO7jlRxIftd60Xg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网络增长的初始阶段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网络的增长始于一个小规模的核心，通过不断引入新节点来逐步扩展。每个新加入的节点都会选择现有的某些节点进行连接，从而增加现有节点的连接度。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新节点的选择行为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当新节点加入网络时，它们倾向于选择那些已经拥有较多链接的节点作为连接对象。这种选择行为是基于高连接度节点通常更知名、更容易被发现或提供更有价值服务的事实。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910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时间对网络结构的影响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随着时间的推移，早期加入网络的节点因为有更多的时间积累链接，往往成为枢纽节点。而后来加入的节点则较难获得大量链接，这反映了时间在网络结构形成中的重要作用。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270" y="143148"/>
            <a:ext cx="8311854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402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新节点加入时的选择行为</a:t>
            </a:r>
            <a:endParaRPr lang="en-US" sz="1440" dirty="0"/>
          </a:p>
        </p:txBody>
      </p:sp>
      <p:pic>
        <p:nvPicPr>
          <p:cNvPr id="3" name="Image 0" descr="https://sgw-dx.xf-yun.com/api/v1/sparkdesk/_1733364157353439c3012d3af40ceb0009e030c41f40e.jpg?authorization=c2ltcGxlLWp3dCBhaz1zcGFya2Rlc2s4MDAwMDAwMDAwMDE7ZXhwPTMzMTAxNjQxNTc7YWxnbz1obWFjLXNoYTI1NjtzaWc9NnNnNDZ2TnI4ZTdRVVY2anJjYXVGbzBFVjliY21HUEhObEZTY0JvUTdIZz0=&amp;x_location=7YfmxI7B7uKO7jlRxIftd60XgLD=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5361" y="2984626"/>
            <a:ext cx="2516140" cy="1415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5940" y="954523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新节点的连接偏好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247889" y="1500390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在网络中，高连接度的节点通常更知名、更容易被发现，或者提供更有价值的服务/内容。因此，新节点更倾向于与这些枢纽节点建立联系，从而增加了现有节点的连接度。</a:t>
            </a:r>
            <a:endParaRPr lang="en-US" sz="1440" dirty="0"/>
          </a:p>
        </p:txBody>
      </p:sp>
      <p:sp>
        <p:nvSpPr>
          <p:cNvPr id="7" name="Text 3"/>
          <p:cNvSpPr/>
          <p:nvPr/>
        </p:nvSpPr>
        <p:spPr>
          <a:xfrm>
            <a:off x="3247889" y="954523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高连接度节点的优势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6031158" y="1500390"/>
            <a:ext cx="265690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时间是影响网络结构的重要因素。早期加入网络的节点因为有更多的时间积累链接，所以往往成为枢纽节点。相反，后来加入的节点则较难获得大量链接。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6031158" y="954523"/>
            <a:ext cx="2656902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463D9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时间维度对网络结构的影响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55940" y="1500390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当新节点加入网络时，它们倾向于选择那些已经拥有较多链接的节点进行连接。这种偏好连接机制反映了现实世界中“富者愈富”的现象，即资源倾向于流向已有资源的个体或实体。</a:t>
            </a:r>
            <a:endParaRPr lang="en-US" sz="1440" dirty="0"/>
          </a:p>
        </p:txBody>
      </p:sp>
      <p:pic>
        <p:nvPicPr>
          <p:cNvPr id="12" name="图片 11" descr="Graph_with_Preferential_attachme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985" y="2663825"/>
            <a:ext cx="2056765" cy="2056765"/>
          </a:xfrm>
          <a:prstGeom prst="rect">
            <a:avLst/>
          </a:prstGeom>
        </p:spPr>
      </p:pic>
      <p:pic>
        <p:nvPicPr>
          <p:cNvPr id="13" name="图片 12" descr="pref-attach-examp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2780665"/>
            <a:ext cx="2465070" cy="17500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2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3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4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5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6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7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8.xml><?xml version="1.0" encoding="utf-8"?>
<p:tagLst xmlns:p="http://schemas.openxmlformats.org/presentationml/2006/main">
  <p:tag name="commondata" val="eyJoZGlkIjoiYTE4MzhlN2Y5NzA1MmFiZmM4ZGM4ZDU4MTg0MzkxMzE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4270</Words>
  <Application>WPS 演示</Application>
  <PresentationFormat>On-screen Show (16:9)</PresentationFormat>
  <Paragraphs>348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罗浩宇</cp:lastModifiedBy>
  <cp:revision>2</cp:revision>
  <dcterms:created xsi:type="dcterms:W3CDTF">2024-12-05T02:03:00Z</dcterms:created>
  <dcterms:modified xsi:type="dcterms:W3CDTF">2024-12-05T03:44:52Z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9F3AB9F6BFE04C8BADD0EEA19977F1CD_12</vt:lpwstr>
  </property>
  <property fmtid="{D5CDD505-2E9C-101B-9397-08002B2CF9AE}" pid="3" name="KSOProductBuildVer">
    <vt:lpwstr>2052-12.1.0.16417</vt:lpwstr>
  </property>
</Properties>
</file>